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sldIdLst>
    <p:sldId id="256" r:id="rId2"/>
    <p:sldId id="258" r:id="rId3"/>
    <p:sldId id="259" r:id="rId4"/>
    <p:sldId id="261" r:id="rId5"/>
    <p:sldId id="262" r:id="rId6"/>
    <p:sldId id="260" r:id="rId7"/>
    <p:sldId id="266" r:id="rId8"/>
    <p:sldId id="263" r:id="rId9"/>
    <p:sldId id="264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318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971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120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8153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7604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718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425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511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862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525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221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084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454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430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819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39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83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7150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quandl.com/data/EOD/WMT-Wal-Mart-Stores-Inc-WMT-Stock-Prices-Dividends-and-Split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3AB22-A096-43A3-A3CC-E2A4F6328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642" y="597023"/>
            <a:ext cx="10526557" cy="2262781"/>
          </a:xfrm>
        </p:spPr>
        <p:txBody>
          <a:bodyPr>
            <a:normAutofit/>
          </a:bodyPr>
          <a:lstStyle/>
          <a:p>
            <a:r>
              <a:rPr lang="en-US" sz="4000" dirty="0"/>
              <a:t>Analyzing Performance of Various Machine Learning Algorithms on Walmart Stock Price Data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D75418-53E2-4472-B102-B2F3EE5EA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67613" y="4175761"/>
            <a:ext cx="4512627" cy="1676399"/>
          </a:xfrm>
        </p:spPr>
        <p:txBody>
          <a:bodyPr>
            <a:normAutofit/>
          </a:bodyPr>
          <a:lstStyle/>
          <a:p>
            <a:r>
              <a:rPr lang="en-US" dirty="0" err="1"/>
              <a:t>Premchand</a:t>
            </a:r>
            <a:r>
              <a:rPr lang="en-US" dirty="0"/>
              <a:t> </a:t>
            </a:r>
            <a:r>
              <a:rPr lang="en-US" dirty="0" err="1"/>
              <a:t>Avanigadda</a:t>
            </a:r>
            <a:endParaRPr lang="en-US" dirty="0"/>
          </a:p>
          <a:p>
            <a:r>
              <a:rPr lang="en-US" dirty="0" err="1"/>
              <a:t>Aakarsh</a:t>
            </a:r>
            <a:r>
              <a:rPr lang="en-US" dirty="0"/>
              <a:t> Nadella</a:t>
            </a:r>
          </a:p>
          <a:p>
            <a:r>
              <a:rPr lang="en-US" dirty="0"/>
              <a:t>Veera Venkata Sai Naveen </a:t>
            </a:r>
            <a:r>
              <a:rPr lang="en-US" dirty="0" err="1"/>
              <a:t>Bodangi</a:t>
            </a:r>
            <a:endParaRPr lang="en-US" dirty="0"/>
          </a:p>
          <a:p>
            <a:r>
              <a:rPr lang="en-US" dirty="0"/>
              <a:t>Vinay Kumar </a:t>
            </a:r>
            <a:r>
              <a:rPr lang="en-US" dirty="0" err="1"/>
              <a:t>Nalla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446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51023-A9AD-4556-90A8-D6A176E07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153" y="45808"/>
            <a:ext cx="8911687" cy="744305"/>
          </a:xfrm>
        </p:spPr>
        <p:txBody>
          <a:bodyPr/>
          <a:lstStyle/>
          <a:p>
            <a:r>
              <a:rPr lang="en-US" dirty="0"/>
              <a:t>Comparison</a:t>
            </a:r>
          </a:p>
        </p:txBody>
      </p:sp>
      <p:pic>
        <p:nvPicPr>
          <p:cNvPr id="4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F529F70-5EB5-4805-B8CD-76C793969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47135" y="3731603"/>
            <a:ext cx="3658111" cy="2343477"/>
          </a:xfr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F282800-5B7A-4FB8-8E02-D7B5FCE8E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24932"/>
              </p:ext>
            </p:extLst>
          </p:nvPr>
        </p:nvGraphicFramePr>
        <p:xfrm>
          <a:off x="1476103" y="918892"/>
          <a:ext cx="8363752" cy="14376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0938">
                  <a:extLst>
                    <a:ext uri="{9D8B030D-6E8A-4147-A177-3AD203B41FA5}">
                      <a16:colId xmlns:a16="http://schemas.microsoft.com/office/drawing/2014/main" val="3261417705"/>
                    </a:ext>
                  </a:extLst>
                </a:gridCol>
                <a:gridCol w="2090938">
                  <a:extLst>
                    <a:ext uri="{9D8B030D-6E8A-4147-A177-3AD203B41FA5}">
                      <a16:colId xmlns:a16="http://schemas.microsoft.com/office/drawing/2014/main" val="2075950017"/>
                    </a:ext>
                  </a:extLst>
                </a:gridCol>
                <a:gridCol w="2090938">
                  <a:extLst>
                    <a:ext uri="{9D8B030D-6E8A-4147-A177-3AD203B41FA5}">
                      <a16:colId xmlns:a16="http://schemas.microsoft.com/office/drawing/2014/main" val="1923655085"/>
                    </a:ext>
                  </a:extLst>
                </a:gridCol>
                <a:gridCol w="2090938">
                  <a:extLst>
                    <a:ext uri="{9D8B030D-6E8A-4147-A177-3AD203B41FA5}">
                      <a16:colId xmlns:a16="http://schemas.microsoft.com/office/drawing/2014/main" val="4061022178"/>
                    </a:ext>
                  </a:extLst>
                </a:gridCol>
              </a:tblGrid>
              <a:tr h="72376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Neural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SVM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620627"/>
                  </a:ext>
                </a:extLst>
              </a:tr>
              <a:tr h="71384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0.00885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1.6306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889499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270152" y="3004458"/>
            <a:ext cx="56531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Among all the algorithms used ARIMA shows least error rate for this particular dataset.</a:t>
            </a:r>
          </a:p>
          <a:p>
            <a:endParaRPr lang="en-US" i="1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sz="2800" dirty="0" smtClean="0"/>
              <a:t>Are you planning to buy Walmart Stock in this week ? </a:t>
            </a:r>
            <a:endParaRPr lang="en-US" sz="2800" dirty="0" smtClean="0"/>
          </a:p>
          <a:p>
            <a:endParaRPr lang="en-US" sz="2800" i="1" dirty="0" smtClean="0"/>
          </a:p>
          <a:p>
            <a:r>
              <a:rPr lang="en-US" sz="2800" i="1" dirty="0" smtClean="0"/>
              <a:t>							</a:t>
            </a:r>
            <a:r>
              <a:rPr lang="en-US" sz="2800" b="1" i="1" dirty="0" smtClean="0">
                <a:solidFill>
                  <a:schemeClr val="accent6"/>
                </a:solidFill>
              </a:rPr>
              <a:t>Hold On !!!</a:t>
            </a:r>
            <a:endParaRPr lang="en-US" sz="2800" b="1" i="1" dirty="0" smtClean="0">
              <a:solidFill>
                <a:schemeClr val="accent6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>
            <a:off x="6306816" y="5003075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138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EB8E5-EB35-4AD2-A03D-22852DCA5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440311"/>
            <a:ext cx="8911687" cy="902707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79BC7-6DC6-4955-8B28-7035FCC6C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252" y="1737360"/>
            <a:ext cx="7408228" cy="3777622"/>
          </a:xfrm>
        </p:spPr>
        <p:txBody>
          <a:bodyPr/>
          <a:lstStyle/>
          <a:p>
            <a:r>
              <a:rPr lang="en-US" sz="2000" dirty="0"/>
              <a:t>To  apply and understand concepts of Machine Learning Algorithms.</a:t>
            </a:r>
          </a:p>
          <a:p>
            <a:r>
              <a:rPr lang="en-US" sz="2000" dirty="0"/>
              <a:t>To analyze the dataset and forecast the values</a:t>
            </a:r>
          </a:p>
          <a:p>
            <a:r>
              <a:rPr lang="en-US" sz="2000" dirty="0"/>
              <a:t>Algorithms used :</a:t>
            </a:r>
          </a:p>
          <a:p>
            <a:pPr lvl="1"/>
            <a:r>
              <a:rPr lang="en-US" sz="1800" dirty="0"/>
              <a:t>ARIMA Auto Regressive Integrated Moving Average</a:t>
            </a:r>
          </a:p>
          <a:p>
            <a:pPr lvl="1"/>
            <a:r>
              <a:rPr lang="en-US" sz="1800" dirty="0"/>
              <a:t>Artificial Neural Network</a:t>
            </a:r>
          </a:p>
          <a:p>
            <a:pPr lvl="1"/>
            <a:r>
              <a:rPr lang="en-US" sz="1800" dirty="0"/>
              <a:t>Support Vector Machines  </a:t>
            </a:r>
          </a:p>
          <a:p>
            <a:r>
              <a:rPr lang="en-US" sz="2000" dirty="0"/>
              <a:t>Comparing the performance of the above Algorithms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209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CCD45-43F0-4FA8-8917-0790484D4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306333"/>
            <a:ext cx="8911687" cy="1280890"/>
          </a:xfrm>
        </p:spPr>
        <p:txBody>
          <a:bodyPr/>
          <a:lstStyle/>
          <a:p>
            <a:r>
              <a:rPr lang="en-US" dirty="0"/>
              <a:t>DATASET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BAC72-5AAD-413D-9339-E717D4E0C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0492" y="1422400"/>
            <a:ext cx="5305108" cy="4521508"/>
          </a:xfrm>
        </p:spPr>
        <p:txBody>
          <a:bodyPr>
            <a:normAutofit/>
          </a:bodyPr>
          <a:lstStyle/>
          <a:p>
            <a:r>
              <a:rPr lang="en-US" sz="2000" dirty="0"/>
              <a:t>WALMART STOCK DATA</a:t>
            </a:r>
          </a:p>
          <a:p>
            <a:r>
              <a:rPr lang="en-US" sz="2000" b="1" dirty="0"/>
              <a:t>Attributes</a:t>
            </a:r>
            <a:r>
              <a:rPr lang="en-US" sz="2000" dirty="0"/>
              <a:t> : DATE, HIGH, OPEN, LOW, CLOSE, SPLIT, DIVIDEND</a:t>
            </a:r>
          </a:p>
          <a:p>
            <a:r>
              <a:rPr lang="en-US" sz="2000" dirty="0"/>
              <a:t>Dataset ranges from                      August 1972 – December 2017</a:t>
            </a:r>
          </a:p>
          <a:p>
            <a:r>
              <a:rPr lang="en-US" sz="2000" dirty="0"/>
              <a:t>Total Rows – 11,425</a:t>
            </a:r>
          </a:p>
          <a:p>
            <a:r>
              <a:rPr lang="en-US" sz="2000" dirty="0"/>
              <a:t>Source: </a:t>
            </a:r>
            <a:r>
              <a:rPr lang="en-US" sz="2000" dirty="0">
                <a:hlinkClick r:id="rId2"/>
              </a:rPr>
              <a:t>https://www.quandl.com/data/EOD/WMT-Wal-Mart-Stores-Inc-WMT-Stock-Prices-Dividends-and-Splits</a:t>
            </a:r>
            <a:r>
              <a:rPr lang="en-US" sz="2000" dirty="0"/>
              <a:t>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140E1E-B46E-4D35-B077-AA2B73D8A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0" y="934720"/>
            <a:ext cx="5144218" cy="500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527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656DA-0381-403A-A1D3-D5886C4A1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5645" y="356171"/>
            <a:ext cx="8911687" cy="934149"/>
          </a:xfrm>
        </p:spPr>
        <p:txBody>
          <a:bodyPr/>
          <a:lstStyle/>
          <a:p>
            <a:r>
              <a:rPr lang="en-US" dirty="0"/>
              <a:t>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72EA0-1BE1-4E88-BAA9-0E4E755AD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622" y="648664"/>
            <a:ext cx="9797732" cy="5476240"/>
          </a:xfrm>
        </p:spPr>
        <p:txBody>
          <a:bodyPr/>
          <a:lstStyle/>
          <a:p>
            <a:r>
              <a:rPr lang="en-US" sz="2000" dirty="0"/>
              <a:t>Transforming Raw Data to Understandable format.</a:t>
            </a:r>
          </a:p>
          <a:p>
            <a:r>
              <a:rPr lang="en-US" sz="2000" dirty="0"/>
              <a:t>WHY ?</a:t>
            </a:r>
          </a:p>
          <a:p>
            <a:pPr lvl="1"/>
            <a:r>
              <a:rPr lang="en-US" sz="1800" dirty="0"/>
              <a:t>To remove Inconsistent data or Outliers</a:t>
            </a:r>
          </a:p>
          <a:p>
            <a:pPr lvl="1"/>
            <a:r>
              <a:rPr lang="en-US" sz="1800" dirty="0"/>
              <a:t>To remove Incomplete data or NULL Values </a:t>
            </a:r>
          </a:p>
          <a:p>
            <a:pPr lvl="1"/>
            <a:r>
              <a:rPr lang="en-US" sz="1800" dirty="0"/>
              <a:t>To scale data</a:t>
            </a:r>
          </a:p>
          <a:p>
            <a:r>
              <a:rPr lang="en-US" b="1" dirty="0"/>
              <a:t>Min – Max Normalization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7E15B-AC36-4A3F-831F-AD48BF099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9796" y="5143137"/>
            <a:ext cx="3467221" cy="98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766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BCE81-25F9-4353-8A70-A1EA521BC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360" y="347338"/>
            <a:ext cx="9777413" cy="751840"/>
          </a:xfrm>
        </p:spPr>
        <p:txBody>
          <a:bodyPr/>
          <a:lstStyle/>
          <a:p>
            <a:r>
              <a:rPr lang="en-US"/>
              <a:t>FEATURE SELECTION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36095-950F-4242-939A-8CC95B385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1391920"/>
            <a:ext cx="5303520" cy="5364480"/>
          </a:xfrm>
        </p:spPr>
        <p:txBody>
          <a:bodyPr>
            <a:normAutofit/>
          </a:bodyPr>
          <a:lstStyle/>
          <a:p>
            <a:r>
              <a:rPr lang="en-US"/>
              <a:t>Finding the right set of attributes to determine the dependent variable</a:t>
            </a:r>
          </a:p>
          <a:p>
            <a:r>
              <a:rPr lang="en-US"/>
              <a:t>Why ?</a:t>
            </a:r>
          </a:p>
          <a:p>
            <a:pPr lvl="1"/>
            <a:r>
              <a:rPr lang="en-US"/>
              <a:t>Reducing Noise and chances of Overfitting</a:t>
            </a:r>
          </a:p>
          <a:p>
            <a:pPr lvl="1"/>
            <a:r>
              <a:rPr lang="en-US"/>
              <a:t>To reduce Time </a:t>
            </a:r>
          </a:p>
          <a:p>
            <a:pPr lvl="1"/>
            <a:r>
              <a:rPr lang="en-US"/>
              <a:t>Simplified Model </a:t>
            </a:r>
          </a:p>
          <a:p>
            <a:pPr lvl="1"/>
            <a:r>
              <a:rPr lang="en-US"/>
              <a:t>Improving Efficiency</a:t>
            </a:r>
          </a:p>
          <a:p>
            <a:r>
              <a:rPr lang="en-US" b="1"/>
              <a:t>Recursive Feature Elimination Using Random Forest Algorithm</a:t>
            </a:r>
          </a:p>
          <a:p>
            <a:pPr lvl="1"/>
            <a:r>
              <a:rPr lang="en-US"/>
              <a:t>Large collection of correlated trees </a:t>
            </a:r>
          </a:p>
          <a:p>
            <a:pPr lvl="1"/>
            <a:r>
              <a:rPr lang="en-US"/>
              <a:t>Trees are generated randomly with n-samples and classifier variable.</a:t>
            </a:r>
          </a:p>
          <a:p>
            <a:pPr lvl="1"/>
            <a:r>
              <a:rPr lang="en-US"/>
              <a:t>Ranking is given according to classifier variable.</a:t>
            </a:r>
          </a:p>
          <a:p>
            <a:pPr lvl="1"/>
            <a:r>
              <a:rPr lang="en-US"/>
              <a:t>Process is iterated leaving one feature in each iteration. </a:t>
            </a:r>
          </a:p>
          <a:p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AF8F27-F8D1-4079-9ECF-19A625526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720" y="1391920"/>
            <a:ext cx="5923280" cy="459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47314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8E142-2CD1-48A1-88A4-6F5808260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405" y="207550"/>
            <a:ext cx="8911687" cy="828770"/>
          </a:xfrm>
        </p:spPr>
        <p:txBody>
          <a:bodyPr/>
          <a:lstStyle/>
          <a:p>
            <a:r>
              <a:rPr lang="en-US" dirty="0"/>
              <a:t>Artificial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36A5B-BD69-4D67-951C-FC87B917B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1054" y="1331920"/>
            <a:ext cx="9196388" cy="2594931"/>
          </a:xfrm>
        </p:spPr>
        <p:txBody>
          <a:bodyPr/>
          <a:lstStyle/>
          <a:p>
            <a:r>
              <a:rPr lang="en-US" dirty="0"/>
              <a:t>Learns itself how to do things</a:t>
            </a:r>
          </a:p>
          <a:p>
            <a:r>
              <a:rPr lang="en-US" dirty="0"/>
              <a:t>Architecture similar to Human Brain</a:t>
            </a:r>
          </a:p>
          <a:p>
            <a:r>
              <a:rPr lang="en-US" b="1" dirty="0"/>
              <a:t>Recurrent Neural Networks</a:t>
            </a:r>
          </a:p>
          <a:p>
            <a:pPr lvl="1"/>
            <a:r>
              <a:rPr lang="en-US" dirty="0"/>
              <a:t>Output of layer is sent to the input of the next and is fed back to the same layer.</a:t>
            </a:r>
          </a:p>
          <a:p>
            <a:r>
              <a:rPr lang="en-US" dirty="0" smtClean="0"/>
              <a:t>Need a mechanism to store what has happened in the past.</a:t>
            </a:r>
            <a:endParaRPr lang="en-US" dirty="0"/>
          </a:p>
          <a:p>
            <a:r>
              <a:rPr lang="en-US" dirty="0" smtClean="0"/>
              <a:t>Elman Network together with LSTM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5EC2C-C58A-4ACA-8EB2-354C3B494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448" y="3926851"/>
            <a:ext cx="6494512" cy="25949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D72A1A-AD17-4807-96FD-B5DB0BB09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881" y="3926851"/>
            <a:ext cx="4344846" cy="27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879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357B796-5B57-4417-A628-7BBF70B94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987" y="82572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ARIMA</a:t>
            </a:r>
            <a:r>
              <a:rPr lang="en-US" dirty="0"/>
              <a:t> - </a:t>
            </a:r>
            <a:r>
              <a:rPr lang="en-US" sz="2700" dirty="0"/>
              <a:t>Auto Regressive Integrated Moving Average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1EF2E-C096-45FC-B845-B529BEC19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8684" y="1235309"/>
            <a:ext cx="5347426" cy="4736786"/>
          </a:xfrm>
        </p:spPr>
        <p:txBody>
          <a:bodyPr>
            <a:normAutofit/>
          </a:bodyPr>
          <a:lstStyle/>
          <a:p>
            <a:r>
              <a:rPr lang="en-US" dirty="0"/>
              <a:t>3 methods</a:t>
            </a:r>
          </a:p>
          <a:p>
            <a:pPr lvl="1"/>
            <a:r>
              <a:rPr lang="en-US" dirty="0"/>
              <a:t>Auto Regressive (AR)</a:t>
            </a:r>
          </a:p>
          <a:p>
            <a:pPr lvl="1"/>
            <a:r>
              <a:rPr lang="en-US" dirty="0"/>
              <a:t>Differencing(I)</a:t>
            </a:r>
          </a:p>
          <a:p>
            <a:pPr lvl="1"/>
            <a:r>
              <a:rPr lang="en-US" dirty="0"/>
              <a:t>Moving Average(MA)</a:t>
            </a:r>
          </a:p>
          <a:p>
            <a:r>
              <a:rPr lang="en-US" dirty="0"/>
              <a:t>Arima(</a:t>
            </a:r>
            <a:r>
              <a:rPr lang="en-US" dirty="0" err="1"/>
              <a:t>p,d,q</a:t>
            </a:r>
            <a:r>
              <a:rPr lang="en-US" dirty="0"/>
              <a:t>)</a:t>
            </a:r>
          </a:p>
          <a:p>
            <a:r>
              <a:rPr lang="en-US" dirty="0"/>
              <a:t>Steps involved</a:t>
            </a:r>
          </a:p>
          <a:p>
            <a:pPr lvl="1"/>
            <a:r>
              <a:rPr lang="en-US" dirty="0"/>
              <a:t>Stationarity Test (d=0,1,2 …)</a:t>
            </a:r>
          </a:p>
          <a:p>
            <a:pPr lvl="1"/>
            <a:r>
              <a:rPr lang="en-US" dirty="0"/>
              <a:t>Identifying the p order of AR Model                     (From PACF Plot)</a:t>
            </a:r>
          </a:p>
          <a:p>
            <a:pPr lvl="1"/>
            <a:r>
              <a:rPr lang="en-US" dirty="0"/>
              <a:t>Identifying the q order of MA Model                     (From ACF </a:t>
            </a:r>
            <a:r>
              <a:rPr lang="en-US" dirty="0" err="1"/>
              <a:t>PLot</a:t>
            </a:r>
            <a:r>
              <a:rPr lang="en-US" dirty="0"/>
              <a:t>)</a:t>
            </a:r>
          </a:p>
        </p:txBody>
      </p:sp>
      <p:pic>
        <p:nvPicPr>
          <p:cNvPr id="5" name="Picture 4" descr="A screen shot of a social media post&#10;&#10;Description generated with high confidence">
            <a:extLst>
              <a:ext uri="{FF2B5EF4-FFF2-40B4-BE49-F238E27FC236}">
                <a16:creationId xmlns:a16="http://schemas.microsoft.com/office/drawing/2014/main" id="{181D7AC9-88F8-4E0E-8AEB-969B8E4A9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034" y="1235309"/>
            <a:ext cx="4458322" cy="1422166"/>
          </a:xfrm>
          <a:prstGeom prst="rect">
            <a:avLst/>
          </a:prstGeom>
        </p:spPr>
      </p:pic>
      <p:pic>
        <p:nvPicPr>
          <p:cNvPr id="6" name="Picture 5" descr="A close up of a womans face&#10;&#10;Description generated with very high confidence">
            <a:extLst>
              <a:ext uri="{FF2B5EF4-FFF2-40B4-BE49-F238E27FC236}">
                <a16:creationId xmlns:a16="http://schemas.microsoft.com/office/drawing/2014/main" id="{046F10B1-B261-4A7D-9DBB-90D361419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239" y="2743200"/>
            <a:ext cx="5076567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72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720616E7-CF44-43EE-908E-D1D983138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352549"/>
            <a:ext cx="5429250" cy="449580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AA2A11F-23ED-4BFF-8BF2-F5FF6D9A8C3C}"/>
              </a:ext>
            </a:extLst>
          </p:cNvPr>
          <p:cNvSpPr txBox="1">
            <a:spLocks/>
          </p:cNvSpPr>
          <p:nvPr/>
        </p:nvSpPr>
        <p:spPr>
          <a:xfrm>
            <a:off x="1545175" y="138335"/>
            <a:ext cx="8911687" cy="8427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ARIMA </a:t>
            </a:r>
            <a:r>
              <a:rPr lang="en-US" sz="2000"/>
              <a:t>Contd’</a:t>
            </a:r>
            <a:endParaRPr lang="en-US" dirty="0"/>
          </a:p>
        </p:txBody>
      </p:sp>
      <p:pic>
        <p:nvPicPr>
          <p:cNvPr id="8" name="Picture 7" descr="A picture containing map, text, wall&#10;&#10;Description generated with high confidence">
            <a:extLst>
              <a:ext uri="{FF2B5EF4-FFF2-40B4-BE49-F238E27FC236}">
                <a16:creationId xmlns:a16="http://schemas.microsoft.com/office/drawing/2014/main" id="{D4A8577D-8E5B-4022-AD5B-8263E10ED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753" y="695788"/>
            <a:ext cx="5949247" cy="3353212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FBFD1F7-B6EE-4C2F-8272-E901AFAF7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3849" y="5114925"/>
            <a:ext cx="424927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884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820DF-5217-40BB-A4F9-54483756E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885" y="116110"/>
            <a:ext cx="8911687" cy="830668"/>
          </a:xfrm>
        </p:spPr>
        <p:txBody>
          <a:bodyPr/>
          <a:lstStyle/>
          <a:p>
            <a:r>
              <a:rPr lang="en-US" dirty="0"/>
              <a:t>Support Vector Machines (SVM)</a:t>
            </a:r>
          </a:p>
        </p:txBody>
      </p:sp>
      <p:pic>
        <p:nvPicPr>
          <p:cNvPr id="5" name="Content Placeholder 4" descr="A picture containing text&#10;&#10;Description generated with high confidence">
            <a:extLst>
              <a:ext uri="{FF2B5EF4-FFF2-40B4-BE49-F238E27FC236}">
                <a16:creationId xmlns:a16="http://schemas.microsoft.com/office/drawing/2014/main" id="{05C21FDD-0A27-4C98-AF13-266203863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457149" y="3655975"/>
            <a:ext cx="5734850" cy="2962688"/>
          </a:xfrm>
        </p:spPr>
      </p:pic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9501B12-8B23-4964-A11C-F7E7BFA911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7537" y="842003"/>
            <a:ext cx="5934075" cy="24441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FC2003-411E-4C91-9444-84EE8BF83F0D}"/>
              </a:ext>
            </a:extLst>
          </p:cNvPr>
          <p:cNvSpPr txBox="1"/>
          <p:nvPr/>
        </p:nvSpPr>
        <p:spPr>
          <a:xfrm>
            <a:off x="1643268" y="946778"/>
            <a:ext cx="4346713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Hyperplane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Non-linear Data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Polynomial </a:t>
            </a:r>
            <a:r>
              <a:rPr lang="en-US" sz="1600" dirty="0" smtClean="0"/>
              <a:t>Kernel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RBF kernel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A7F12519-3450-45BF-9FDA-7DAB75B907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4794" y="1399553"/>
            <a:ext cx="2418668" cy="1881857"/>
          </a:xfrm>
          <a:prstGeom prst="rect">
            <a:avLst/>
          </a:prstGeom>
        </p:spPr>
      </p:pic>
      <p:pic>
        <p:nvPicPr>
          <p:cNvPr id="11" name="SVM 3d">
            <a:hlinkClick r:id="" action="ppaction://media"/>
            <a:extLst>
              <a:ext uri="{FF2B5EF4-FFF2-40B4-BE49-F238E27FC236}">
                <a16:creationId xmlns:a16="http://schemas.microsoft.com/office/drawing/2014/main" id="{AE22922D-E1D6-4A91-8A8E-E6862B5B74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914794" y="4304661"/>
            <a:ext cx="3331791" cy="239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631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473</TotalTime>
  <Words>360</Words>
  <Application>Microsoft Office PowerPoint</Application>
  <PresentationFormat>Widescreen</PresentationFormat>
  <Paragraphs>85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Celestial</vt:lpstr>
      <vt:lpstr>Analyzing Performance of Various Machine Learning Algorithms on Walmart Stock Price Data </vt:lpstr>
      <vt:lpstr>Project Overview</vt:lpstr>
      <vt:lpstr>DATASET </vt:lpstr>
      <vt:lpstr>DATA PRE-PROCESSING</vt:lpstr>
      <vt:lpstr>FEATURE SELECTION</vt:lpstr>
      <vt:lpstr>Artificial Neural Network</vt:lpstr>
      <vt:lpstr>ARIMA - Auto Regressive Integrated Moving Average </vt:lpstr>
      <vt:lpstr>PowerPoint Presentation</vt:lpstr>
      <vt:lpstr>Support Vector Machines (SVM)</vt:lpstr>
      <vt:lpstr>Comparison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Performance of Various Machine Learning Algorithms on Walmart Stock Price Data</dc:title>
  <dc:creator>Venu Babu Kolli</dc:creator>
  <cp:lastModifiedBy>Nadella, Aakarsh</cp:lastModifiedBy>
  <cp:revision>37</cp:revision>
  <dcterms:created xsi:type="dcterms:W3CDTF">2017-12-06T04:21:00Z</dcterms:created>
  <dcterms:modified xsi:type="dcterms:W3CDTF">2017-12-06T16:25:53Z</dcterms:modified>
</cp:coreProperties>
</file>

<file path=docProps/thumbnail.jpeg>
</file>